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C5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6"/>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D9020-D33D-9DB7-BEE7-108EA67481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4F76B5-6875-540E-CCE7-BC20E6D555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87E966-34A4-A7DA-14D4-400F488D82EB}"/>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5" name="Footer Placeholder 4">
            <a:extLst>
              <a:ext uri="{FF2B5EF4-FFF2-40B4-BE49-F238E27FC236}">
                <a16:creationId xmlns:a16="http://schemas.microsoft.com/office/drawing/2014/main" id="{1B073287-A59D-45FF-9AF4-A1A3E1827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16D3AE-A1E5-749C-5C37-3DB96B5F44AF}"/>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278206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50B92-90C1-833E-BC51-5F934912C9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78B189-E822-DE2F-FF7A-437EB15D96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534D08-670A-FEE5-0BFB-6DD2AC52B029}"/>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5" name="Footer Placeholder 4">
            <a:extLst>
              <a:ext uri="{FF2B5EF4-FFF2-40B4-BE49-F238E27FC236}">
                <a16:creationId xmlns:a16="http://schemas.microsoft.com/office/drawing/2014/main" id="{13FFDE3C-FD82-2C75-A3D7-6ABD9F159D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A51A7E-D016-808D-008A-95701BAD1983}"/>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155401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16F438-4F3C-5A92-9B1B-27D0BD050C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86C488-FC0A-6E18-80BD-953A9D5D8F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D8BBF2-4ED5-6A56-64B2-48005451141E}"/>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5" name="Footer Placeholder 4">
            <a:extLst>
              <a:ext uri="{FF2B5EF4-FFF2-40B4-BE49-F238E27FC236}">
                <a16:creationId xmlns:a16="http://schemas.microsoft.com/office/drawing/2014/main" id="{831226AB-6AC6-2077-B9D2-C3F8DA8CA9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C66AD8-C226-5365-1C17-A358227D7894}"/>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2225646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9D6F6-1B7E-F8A4-E0EC-C5FE37FB79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CB6AC4-ECF5-5513-2D84-6BF6F5AE29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1662E7-F5BB-81C9-2AD2-A0D2B2DC3C10}"/>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5" name="Footer Placeholder 4">
            <a:extLst>
              <a:ext uri="{FF2B5EF4-FFF2-40B4-BE49-F238E27FC236}">
                <a16:creationId xmlns:a16="http://schemas.microsoft.com/office/drawing/2014/main" id="{BB515CDC-486F-2A03-F187-CC3EF6CEC0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353E9B-D8E9-FB0E-016F-CDFEC4A4D8CB}"/>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4017185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6A5F8-9609-8E88-594F-2A99880B41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E612BF-FAA6-4583-7D3A-B2A5352CA1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C72570-1CCA-8787-AC26-3760459F6777}"/>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5" name="Footer Placeholder 4">
            <a:extLst>
              <a:ext uri="{FF2B5EF4-FFF2-40B4-BE49-F238E27FC236}">
                <a16:creationId xmlns:a16="http://schemas.microsoft.com/office/drawing/2014/main" id="{13E1A081-6805-B287-E4AA-2DAC96CAA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970351-88E9-357E-8D0B-8AC3EAD3A986}"/>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3103140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21434-2601-34D3-99C6-3F225997E4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4A8376-C376-83C1-EE7A-6A11892F48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D3C897-8142-D375-6228-144839B467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49AF32-E67D-2CF2-BE71-7AB1DE2ECE3E}"/>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6" name="Footer Placeholder 5">
            <a:extLst>
              <a:ext uri="{FF2B5EF4-FFF2-40B4-BE49-F238E27FC236}">
                <a16:creationId xmlns:a16="http://schemas.microsoft.com/office/drawing/2014/main" id="{6BF6BB65-6630-1A74-7991-1BEE3843D8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604884-B07A-EE3C-1F2C-C98B090ADBAF}"/>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2953475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ABD5B-4A41-CF2A-7D44-E3FE6AD5EB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629834-C3FF-A5A2-A628-6361FDECF2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7211B4-BB3E-CECB-0DE0-02E7D12C23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DAE4C5-5D79-3393-6690-F668898305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72DF99-D792-D66B-B8BD-8AF638AB47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77770A-A4C0-3DCD-F2C6-EBF99DB9596E}"/>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8" name="Footer Placeholder 7">
            <a:extLst>
              <a:ext uri="{FF2B5EF4-FFF2-40B4-BE49-F238E27FC236}">
                <a16:creationId xmlns:a16="http://schemas.microsoft.com/office/drawing/2014/main" id="{D8C66E10-AE35-92CA-2B98-462057A44D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AC1F5D-0C13-3610-5F80-646E718C017B}"/>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391008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2B71-56C1-825D-F908-98A2A7A51A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01BF37-97E9-BD1A-559C-43A9AA81721F}"/>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4" name="Footer Placeholder 3">
            <a:extLst>
              <a:ext uri="{FF2B5EF4-FFF2-40B4-BE49-F238E27FC236}">
                <a16:creationId xmlns:a16="http://schemas.microsoft.com/office/drawing/2014/main" id="{F0CE98D9-694F-2CAE-78CA-16E9C65C1F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E0BD66-F819-C164-7479-AA6C7ED2D6DC}"/>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311459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F63A0D-2316-7305-64A7-B4F1152B1068}"/>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3" name="Footer Placeholder 2">
            <a:extLst>
              <a:ext uri="{FF2B5EF4-FFF2-40B4-BE49-F238E27FC236}">
                <a16:creationId xmlns:a16="http://schemas.microsoft.com/office/drawing/2014/main" id="{47378E8D-F774-B44E-5680-4A9B33ED49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8F0398-A210-BAAA-1842-6B1ED5911F21}"/>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2932076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1DB15-9CDE-D27E-96E1-4AEB0BCEB0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0E0381-70F7-C2E3-7E32-3F4ED5DF4C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4A8924-265D-2D71-DA0E-D9578D9ED1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39DEA9-DC9B-DA21-3BAF-01AF7DB28FC7}"/>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6" name="Footer Placeholder 5">
            <a:extLst>
              <a:ext uri="{FF2B5EF4-FFF2-40B4-BE49-F238E27FC236}">
                <a16:creationId xmlns:a16="http://schemas.microsoft.com/office/drawing/2014/main" id="{E0D9EC46-66C8-554A-3EF5-353636BC43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4BA80-BFCD-8AAA-18FD-BFD2F88A2B0D}"/>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363986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4B11F-7455-88E1-2E85-BFB6595EF9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42BAD3-DAF6-B9E6-CE2A-A624A04974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0E1126-A163-1863-1C07-CC652A12F1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872F53-C944-CFBF-85FB-587B7AC5F2B8}"/>
              </a:ext>
            </a:extLst>
          </p:cNvPr>
          <p:cNvSpPr>
            <a:spLocks noGrp="1"/>
          </p:cNvSpPr>
          <p:nvPr>
            <p:ph type="dt" sz="half" idx="10"/>
          </p:nvPr>
        </p:nvSpPr>
        <p:spPr/>
        <p:txBody>
          <a:bodyPr/>
          <a:lstStyle/>
          <a:p>
            <a:fld id="{930C321D-A9A2-4946-9D06-518A3799C195}" type="datetimeFigureOut">
              <a:rPr lang="en-US" smtClean="0"/>
              <a:t>7/6/23</a:t>
            </a:fld>
            <a:endParaRPr lang="en-US"/>
          </a:p>
        </p:txBody>
      </p:sp>
      <p:sp>
        <p:nvSpPr>
          <p:cNvPr id="6" name="Footer Placeholder 5">
            <a:extLst>
              <a:ext uri="{FF2B5EF4-FFF2-40B4-BE49-F238E27FC236}">
                <a16:creationId xmlns:a16="http://schemas.microsoft.com/office/drawing/2014/main" id="{E198DD24-3209-9A9F-178C-BF302F5DBB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7A6B0B-395A-95CD-448D-ACFEA62B6FA1}"/>
              </a:ext>
            </a:extLst>
          </p:cNvPr>
          <p:cNvSpPr>
            <a:spLocks noGrp="1"/>
          </p:cNvSpPr>
          <p:nvPr>
            <p:ph type="sldNum" sz="quarter" idx="12"/>
          </p:nvPr>
        </p:nvSpPr>
        <p:spPr/>
        <p:txBody>
          <a:bodyPr/>
          <a:lstStyle/>
          <a:p>
            <a:fld id="{74A7505A-897E-9F4E-AF76-7BD9E50A665F}" type="slidenum">
              <a:rPr lang="en-US" smtClean="0"/>
              <a:t>‹#›</a:t>
            </a:fld>
            <a:endParaRPr lang="en-US"/>
          </a:p>
        </p:txBody>
      </p:sp>
    </p:spTree>
    <p:extLst>
      <p:ext uri="{BB962C8B-B14F-4D97-AF65-F5344CB8AC3E}">
        <p14:creationId xmlns:p14="http://schemas.microsoft.com/office/powerpoint/2010/main" val="2125834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0B526C-3AD3-324D-E0BD-1C13F50BAA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D2DE37-5807-A5EC-9BB0-A3DA06EB08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DC8D36-1F18-AC09-F1E3-336427C5E6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C321D-A9A2-4946-9D06-518A3799C195}" type="datetimeFigureOut">
              <a:rPr lang="en-US" smtClean="0"/>
              <a:t>7/6/23</a:t>
            </a:fld>
            <a:endParaRPr lang="en-US"/>
          </a:p>
        </p:txBody>
      </p:sp>
      <p:sp>
        <p:nvSpPr>
          <p:cNvPr id="5" name="Footer Placeholder 4">
            <a:extLst>
              <a:ext uri="{FF2B5EF4-FFF2-40B4-BE49-F238E27FC236}">
                <a16:creationId xmlns:a16="http://schemas.microsoft.com/office/drawing/2014/main" id="{20344E52-EB4C-C824-FC64-BD70ED6908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2038EE-2DC2-1355-654A-480219C158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7505A-897E-9F4E-AF76-7BD9E50A665F}" type="slidenum">
              <a:rPr lang="en-US" smtClean="0"/>
              <a:t>‹#›</a:t>
            </a:fld>
            <a:endParaRPr lang="en-US"/>
          </a:p>
        </p:txBody>
      </p:sp>
    </p:spTree>
    <p:extLst>
      <p:ext uri="{BB962C8B-B14F-4D97-AF65-F5344CB8AC3E}">
        <p14:creationId xmlns:p14="http://schemas.microsoft.com/office/powerpoint/2010/main" val="818828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03B80-A216-0BB5-F5CC-5CE30EACDF20}"/>
              </a:ext>
            </a:extLst>
          </p:cNvPr>
          <p:cNvSpPr>
            <a:spLocks noGrp="1"/>
          </p:cNvSpPr>
          <p:nvPr>
            <p:ph type="ctrTitle"/>
          </p:nvPr>
        </p:nvSpPr>
        <p:spPr/>
        <p:txBody>
          <a:bodyPr>
            <a:normAutofit/>
          </a:bodyPr>
          <a:lstStyle/>
          <a:p>
            <a:r>
              <a:rPr lang="en-US" sz="3600" b="0" i="0" dirty="0">
                <a:solidFill>
                  <a:srgbClr val="002060"/>
                </a:solidFill>
                <a:effectLst/>
                <a:latin typeface="National2"/>
              </a:rPr>
              <a:t>Blue River Metropolitan District (BVMD)</a:t>
            </a:r>
            <a:br>
              <a:rPr lang="en-US" sz="3600" b="0" i="0" dirty="0">
                <a:solidFill>
                  <a:srgbClr val="002060"/>
                </a:solidFill>
                <a:effectLst/>
                <a:latin typeface="National2"/>
              </a:rPr>
            </a:br>
            <a:r>
              <a:rPr lang="en-US" sz="3600" b="0" i="0" dirty="0">
                <a:solidFill>
                  <a:srgbClr val="002060"/>
                </a:solidFill>
                <a:effectLst/>
                <a:latin typeface="National2"/>
              </a:rPr>
              <a:t>River Committee</a:t>
            </a:r>
            <a:br>
              <a:rPr lang="en-US" sz="3600" b="0" i="0" dirty="0">
                <a:solidFill>
                  <a:srgbClr val="000000"/>
                </a:solidFill>
                <a:effectLst/>
                <a:latin typeface="National2"/>
              </a:rPr>
            </a:br>
            <a:r>
              <a:rPr lang="en-US" sz="3600" b="0" i="0" dirty="0">
                <a:solidFill>
                  <a:srgbClr val="000000"/>
                </a:solidFill>
                <a:effectLst/>
                <a:latin typeface="National2"/>
              </a:rPr>
              <a:t>River Access Survey: Usage &amp; Feedback</a:t>
            </a:r>
            <a:endParaRPr lang="en-US" sz="3600" dirty="0"/>
          </a:p>
        </p:txBody>
      </p:sp>
      <p:sp>
        <p:nvSpPr>
          <p:cNvPr id="3" name="Subtitle 2">
            <a:extLst>
              <a:ext uri="{FF2B5EF4-FFF2-40B4-BE49-F238E27FC236}">
                <a16:creationId xmlns:a16="http://schemas.microsoft.com/office/drawing/2014/main" id="{C6E5F750-88D1-AF09-CB3E-9B8C64033E28}"/>
              </a:ext>
            </a:extLst>
          </p:cNvPr>
          <p:cNvSpPr>
            <a:spLocks noGrp="1"/>
          </p:cNvSpPr>
          <p:nvPr>
            <p:ph type="subTitle" idx="1"/>
          </p:nvPr>
        </p:nvSpPr>
        <p:spPr>
          <a:xfrm>
            <a:off x="1524000" y="4133588"/>
            <a:ext cx="9144000" cy="1327760"/>
          </a:xfrm>
        </p:spPr>
        <p:txBody>
          <a:bodyPr>
            <a:normAutofit/>
          </a:bodyPr>
          <a:lstStyle/>
          <a:p>
            <a:pPr algn="l"/>
            <a:r>
              <a:rPr lang="en-US" sz="2000" dirty="0">
                <a:latin typeface="Arial" panose="020B0604020202020204" pitchFamily="34" charset="0"/>
                <a:cs typeface="Arial" panose="020B0604020202020204" pitchFamily="34" charset="0"/>
              </a:rPr>
              <a:t>Survey data was collected in June 2023 from </a:t>
            </a:r>
            <a:r>
              <a:rPr lang="en-US" sz="2000" b="0" i="0" dirty="0">
                <a:solidFill>
                  <a:srgbClr val="222222"/>
                </a:solidFill>
                <a:effectLst/>
                <a:latin typeface="Arial" panose="020B0604020202020204" pitchFamily="34" charset="0"/>
                <a:cs typeface="Arial" panose="020B0604020202020204" pitchFamily="34" charset="0"/>
              </a:rPr>
              <a:t>residents who are fishing pass holders who also purchased their properties within the past 3 years (2020-2023). Survey response rate was 59% (13/22).</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049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F15DFE9-7CB5-7FEF-51D5-D5F838E0B3DC}"/>
              </a:ext>
            </a:extLst>
          </p:cNvPr>
          <p:cNvPicPr>
            <a:picLocks noGrp="1" noChangeAspect="1"/>
          </p:cNvPicPr>
          <p:nvPr>
            <p:ph idx="1"/>
          </p:nvPr>
        </p:nvPicPr>
        <p:blipFill>
          <a:blip r:embed="rId2"/>
          <a:stretch>
            <a:fillRect/>
          </a:stretch>
        </p:blipFill>
        <p:spPr>
          <a:xfrm>
            <a:off x="1190867" y="213727"/>
            <a:ext cx="9810266" cy="6430545"/>
          </a:xfrm>
        </p:spPr>
      </p:pic>
    </p:spTree>
    <p:extLst>
      <p:ext uri="{BB962C8B-B14F-4D97-AF65-F5344CB8AC3E}">
        <p14:creationId xmlns:p14="http://schemas.microsoft.com/office/powerpoint/2010/main" val="2791820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AAC5E16-1358-E7A3-E379-85E0A6201DA8}"/>
              </a:ext>
            </a:extLst>
          </p:cNvPr>
          <p:cNvPicPr>
            <a:picLocks noGrp="1" noChangeAspect="1"/>
          </p:cNvPicPr>
          <p:nvPr>
            <p:ph idx="1"/>
          </p:nvPr>
        </p:nvPicPr>
        <p:blipFill>
          <a:blip r:embed="rId2"/>
          <a:stretch>
            <a:fillRect/>
          </a:stretch>
        </p:blipFill>
        <p:spPr>
          <a:xfrm>
            <a:off x="160214" y="191035"/>
            <a:ext cx="10117927" cy="6475929"/>
          </a:xfrm>
        </p:spPr>
      </p:pic>
      <p:sp>
        <p:nvSpPr>
          <p:cNvPr id="6" name="TextBox 5">
            <a:extLst>
              <a:ext uri="{FF2B5EF4-FFF2-40B4-BE49-F238E27FC236}">
                <a16:creationId xmlns:a16="http://schemas.microsoft.com/office/drawing/2014/main" id="{06BAE6D2-B775-225D-12DA-983DC7FAFE4A}"/>
              </a:ext>
            </a:extLst>
          </p:cNvPr>
          <p:cNvSpPr txBox="1"/>
          <p:nvPr/>
        </p:nvSpPr>
        <p:spPr>
          <a:xfrm>
            <a:off x="8046231" y="1027133"/>
            <a:ext cx="3860361" cy="3631763"/>
          </a:xfrm>
          <a:prstGeom prst="rect">
            <a:avLst/>
          </a:prstGeom>
          <a:solidFill>
            <a:srgbClr val="69C5CA"/>
          </a:solidFill>
        </p:spPr>
        <p:txBody>
          <a:bodyPr wrap="square" rtlCol="0">
            <a:spAutoFit/>
          </a:bodyPr>
          <a:lstStyle/>
          <a:p>
            <a:r>
              <a:rPr lang="en-US" dirty="0"/>
              <a:t>Specific comments related to the “other” category:</a:t>
            </a:r>
          </a:p>
          <a:p>
            <a:endParaRPr lang="en-US" sz="1200" i="1" dirty="0"/>
          </a:p>
          <a:p>
            <a:r>
              <a:rPr lang="en-US" sz="1300" b="1" i="1" dirty="0">
                <a:solidFill>
                  <a:srgbClr val="333E48"/>
                </a:solidFill>
                <a:effectLst/>
                <a:latin typeface="National2"/>
              </a:rPr>
              <a:t>“we r avid rafters but have not used the launch mainly </a:t>
            </a:r>
            <a:r>
              <a:rPr lang="en-US" sz="1300" b="1" i="1" dirty="0" err="1">
                <a:solidFill>
                  <a:srgbClr val="333E48"/>
                </a:solidFill>
                <a:effectLst/>
                <a:latin typeface="National2"/>
              </a:rPr>
              <a:t>bc</a:t>
            </a:r>
            <a:r>
              <a:rPr lang="en-US" sz="1300" b="1" i="1" dirty="0">
                <a:solidFill>
                  <a:srgbClr val="333E48"/>
                </a:solidFill>
                <a:effectLst/>
                <a:latin typeface="National2"/>
              </a:rPr>
              <a:t> we have a bigger boat and can't trailer easily , also </a:t>
            </a:r>
            <a:r>
              <a:rPr lang="en-US" sz="1300" b="1" i="1" dirty="0" err="1">
                <a:solidFill>
                  <a:srgbClr val="333E48"/>
                </a:solidFill>
                <a:effectLst/>
                <a:latin typeface="National2"/>
              </a:rPr>
              <a:t>i've</a:t>
            </a:r>
            <a:r>
              <a:rPr lang="en-US" sz="1300" b="1" i="1" dirty="0">
                <a:solidFill>
                  <a:srgbClr val="333E48"/>
                </a:solidFill>
                <a:effectLst/>
                <a:latin typeface="National2"/>
              </a:rPr>
              <a:t> not been able to find info about the gate code easily being new to the area”</a:t>
            </a:r>
          </a:p>
          <a:p>
            <a:endParaRPr lang="en-US" sz="1300" b="1" i="1" dirty="0">
              <a:solidFill>
                <a:srgbClr val="333E48"/>
              </a:solidFill>
              <a:latin typeface="National2"/>
            </a:endParaRPr>
          </a:p>
          <a:p>
            <a:r>
              <a:rPr lang="en-US" sz="1300" b="1" i="1" dirty="0">
                <a:solidFill>
                  <a:srgbClr val="333E48"/>
                </a:solidFill>
                <a:effectLst/>
                <a:latin typeface="National2"/>
              </a:rPr>
              <a:t>“I desperately want to use my access but don't know how. I know where to park but not where I am aloud. I have had a pass and a license since I moved here, but can't get the information I need. I have asked people to show me, give me map and no help has been provided. I am upset that I haven't been able to use this benefit.”</a:t>
            </a:r>
          </a:p>
          <a:p>
            <a:endParaRPr lang="en-US" sz="1300" b="1" i="1" dirty="0">
              <a:solidFill>
                <a:srgbClr val="333E48"/>
              </a:solidFill>
              <a:latin typeface="National2"/>
            </a:endParaRPr>
          </a:p>
          <a:p>
            <a:r>
              <a:rPr lang="en-US" sz="1300" b="1" i="1" dirty="0">
                <a:solidFill>
                  <a:srgbClr val="333E48"/>
                </a:solidFill>
                <a:latin typeface="National2"/>
              </a:rPr>
              <a:t>“Picnic lunch.”</a:t>
            </a:r>
            <a:endParaRPr lang="en-US" sz="1300" b="1" i="1" dirty="0"/>
          </a:p>
        </p:txBody>
      </p:sp>
    </p:spTree>
    <p:extLst>
      <p:ext uri="{BB962C8B-B14F-4D97-AF65-F5344CB8AC3E}">
        <p14:creationId xmlns:p14="http://schemas.microsoft.com/office/powerpoint/2010/main" val="1577487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976D02D-4070-A6DB-0879-57BAC7B36690}"/>
              </a:ext>
            </a:extLst>
          </p:cNvPr>
          <p:cNvPicPr>
            <a:picLocks noGrp="1" noChangeAspect="1"/>
          </p:cNvPicPr>
          <p:nvPr>
            <p:ph idx="1"/>
          </p:nvPr>
        </p:nvPicPr>
        <p:blipFill>
          <a:blip r:embed="rId2"/>
          <a:stretch>
            <a:fillRect/>
          </a:stretch>
        </p:blipFill>
        <p:spPr>
          <a:xfrm>
            <a:off x="146137" y="184233"/>
            <a:ext cx="11899726" cy="6489534"/>
          </a:xfrm>
        </p:spPr>
      </p:pic>
    </p:spTree>
    <p:extLst>
      <p:ext uri="{BB962C8B-B14F-4D97-AF65-F5344CB8AC3E}">
        <p14:creationId xmlns:p14="http://schemas.microsoft.com/office/powerpoint/2010/main" val="296439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E4CDA78-A74C-C7CD-29AF-E7ECD854EC23}"/>
              </a:ext>
            </a:extLst>
          </p:cNvPr>
          <p:cNvSpPr txBox="1"/>
          <p:nvPr/>
        </p:nvSpPr>
        <p:spPr>
          <a:xfrm>
            <a:off x="1152395" y="277370"/>
            <a:ext cx="10408142" cy="830997"/>
          </a:xfrm>
          <a:prstGeom prst="rect">
            <a:avLst/>
          </a:prstGeom>
          <a:noFill/>
        </p:spPr>
        <p:txBody>
          <a:bodyPr wrap="square">
            <a:spAutoFit/>
          </a:bodyPr>
          <a:lstStyle/>
          <a:p>
            <a:r>
              <a:rPr lang="en-US" sz="2400" dirty="0"/>
              <a:t>Q6 If your response to question 5 was "Yes" please provide a brief comment on why you value the community access to the Blue River.</a:t>
            </a:r>
          </a:p>
        </p:txBody>
      </p:sp>
      <p:sp>
        <p:nvSpPr>
          <p:cNvPr id="7" name="TextBox 6">
            <a:extLst>
              <a:ext uri="{FF2B5EF4-FFF2-40B4-BE49-F238E27FC236}">
                <a16:creationId xmlns:a16="http://schemas.microsoft.com/office/drawing/2014/main" id="{F5EB5FEB-3756-74E6-66BB-E4C4E8C319D3}"/>
              </a:ext>
            </a:extLst>
          </p:cNvPr>
          <p:cNvSpPr txBox="1"/>
          <p:nvPr/>
        </p:nvSpPr>
        <p:spPr>
          <a:xfrm>
            <a:off x="932696" y="1256095"/>
            <a:ext cx="10847540" cy="5324535"/>
          </a:xfrm>
          <a:prstGeom prst="rect">
            <a:avLst/>
          </a:prstGeom>
          <a:noFill/>
        </p:spPr>
        <p:txBody>
          <a:bodyPr wrap="square">
            <a:spAutoFit/>
          </a:bodyPr>
          <a:lstStyle/>
          <a:p>
            <a:pPr algn="l"/>
            <a:endParaRPr lang="en-US" sz="2000" dirty="0">
              <a:solidFill>
                <a:srgbClr val="333E48"/>
              </a:solidFill>
              <a:latin typeface="National2"/>
            </a:endParaRPr>
          </a:p>
          <a:p>
            <a:pPr marL="171450" indent="-171450" algn="l">
              <a:buFont typeface="Arial" panose="020B0604020202020204" pitchFamily="34" charset="0"/>
              <a:buChar char="•"/>
            </a:pPr>
            <a:r>
              <a:rPr lang="en-US" sz="2000" b="0" i="0" dirty="0">
                <a:solidFill>
                  <a:srgbClr val="333E48"/>
                </a:solidFill>
                <a:effectLst/>
                <a:latin typeface="National2"/>
              </a:rPr>
              <a:t>It is obviously a huge reason we bought here. We bought for private access and would prefer minimal public access</a:t>
            </a:r>
          </a:p>
          <a:p>
            <a:pPr marL="171450" indent="-171450" algn="l">
              <a:buFont typeface="Arial" panose="020B0604020202020204" pitchFamily="34" charset="0"/>
              <a:buChar char="•"/>
            </a:pPr>
            <a:endParaRPr lang="en-US" sz="2000" dirty="0">
              <a:solidFill>
                <a:srgbClr val="333E48"/>
              </a:solidFill>
              <a:latin typeface="National2"/>
            </a:endParaRPr>
          </a:p>
          <a:p>
            <a:pPr marL="171450" indent="-171450">
              <a:buFont typeface="Arial" panose="020B0604020202020204" pitchFamily="34" charset="0"/>
              <a:buChar char="•"/>
            </a:pPr>
            <a:r>
              <a:rPr lang="en-US" sz="2000" b="0" i="0" dirty="0">
                <a:solidFill>
                  <a:srgbClr val="333E48"/>
                </a:solidFill>
                <a:effectLst/>
                <a:latin typeface="National2"/>
              </a:rPr>
              <a:t>Not a lot of communities with access to rivers in CO. Day floats with family and private fishing access. This makes our community more valuable and desirable.</a:t>
            </a:r>
          </a:p>
          <a:p>
            <a:pPr marL="171450" indent="-171450" algn="l">
              <a:buFont typeface="Arial" panose="020B0604020202020204" pitchFamily="34" charset="0"/>
              <a:buChar char="•"/>
            </a:pPr>
            <a:endParaRPr lang="en-US" sz="2000" dirty="0">
              <a:solidFill>
                <a:srgbClr val="333E48"/>
              </a:solidFill>
              <a:latin typeface="National2"/>
            </a:endParaRPr>
          </a:p>
          <a:p>
            <a:pPr marL="171450" indent="-171450" algn="l">
              <a:buFont typeface="Arial" panose="020B0604020202020204" pitchFamily="34" charset="0"/>
              <a:buChar char="•"/>
            </a:pPr>
            <a:r>
              <a:rPr lang="en-US" sz="2000" b="0" i="0" dirty="0">
                <a:solidFill>
                  <a:srgbClr val="333E48"/>
                </a:solidFill>
                <a:effectLst/>
                <a:latin typeface="National2"/>
              </a:rPr>
              <a:t>The ONLY reason I purchased in this neighborhood and plan to build a house is because of the boat launch access.</a:t>
            </a:r>
          </a:p>
          <a:p>
            <a:pPr marL="171450" indent="-171450" algn="l">
              <a:buFont typeface="Arial" panose="020B0604020202020204" pitchFamily="34" charset="0"/>
              <a:buChar char="•"/>
            </a:pPr>
            <a:endParaRPr lang="en-US" sz="2000" dirty="0">
              <a:solidFill>
                <a:srgbClr val="333E48"/>
              </a:solidFill>
              <a:latin typeface="National2"/>
            </a:endParaRPr>
          </a:p>
          <a:p>
            <a:pPr marL="171450" indent="-171450" algn="l">
              <a:buFont typeface="Arial" panose="020B0604020202020204" pitchFamily="34" charset="0"/>
              <a:buChar char="•"/>
            </a:pPr>
            <a:r>
              <a:rPr lang="en-US" sz="2000" b="0" i="0" dirty="0">
                <a:solidFill>
                  <a:srgbClr val="333E48"/>
                </a:solidFill>
                <a:effectLst/>
                <a:latin typeface="National2"/>
              </a:rPr>
              <a:t>It was not the final factor, nor extremely important. However, it does make for an added treat.</a:t>
            </a:r>
          </a:p>
          <a:p>
            <a:pPr marL="171450" indent="-171450" algn="l">
              <a:buFont typeface="Arial" panose="020B0604020202020204" pitchFamily="34" charset="0"/>
              <a:buChar char="•"/>
            </a:pPr>
            <a:endParaRPr lang="en-US" sz="2000" dirty="0">
              <a:solidFill>
                <a:srgbClr val="333E48"/>
              </a:solidFill>
              <a:latin typeface="National2"/>
            </a:endParaRPr>
          </a:p>
          <a:p>
            <a:pPr marL="171450" indent="-171450" algn="l">
              <a:buFont typeface="Arial" panose="020B0604020202020204" pitchFamily="34" charset="0"/>
              <a:buChar char="•"/>
            </a:pPr>
            <a:r>
              <a:rPr lang="en-US" sz="2000" b="0" i="0" dirty="0">
                <a:solidFill>
                  <a:srgbClr val="333E48"/>
                </a:solidFill>
                <a:effectLst/>
                <a:latin typeface="National2"/>
              </a:rPr>
              <a:t>The boat ramp and private access to the BVMD community water was the primary factor in purchasing my home in this neighborhood. I had also entertained the idea of purchasing a vacant plot for immediate access rights before my current home became available for sale. The BVMD access is a one-of-a-kind resource even when considering other private water access in adjacent counties.</a:t>
            </a:r>
          </a:p>
          <a:p>
            <a:pPr marL="171450" indent="-171450">
              <a:buFont typeface="Arial" panose="020B0604020202020204" pitchFamily="34" charset="0"/>
              <a:buChar char="•"/>
            </a:pPr>
            <a:endParaRPr lang="en-US" sz="2000" dirty="0"/>
          </a:p>
        </p:txBody>
      </p:sp>
    </p:spTree>
    <p:extLst>
      <p:ext uri="{BB962C8B-B14F-4D97-AF65-F5344CB8AC3E}">
        <p14:creationId xmlns:p14="http://schemas.microsoft.com/office/powerpoint/2010/main" val="408215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E4CDA78-A74C-C7CD-29AF-E7ECD854EC23}"/>
              </a:ext>
            </a:extLst>
          </p:cNvPr>
          <p:cNvSpPr txBox="1"/>
          <p:nvPr/>
        </p:nvSpPr>
        <p:spPr>
          <a:xfrm>
            <a:off x="1152395" y="277370"/>
            <a:ext cx="10408142" cy="830997"/>
          </a:xfrm>
          <a:prstGeom prst="rect">
            <a:avLst/>
          </a:prstGeom>
          <a:noFill/>
        </p:spPr>
        <p:txBody>
          <a:bodyPr wrap="square">
            <a:spAutoFit/>
          </a:bodyPr>
          <a:lstStyle/>
          <a:p>
            <a:r>
              <a:rPr lang="en-US" sz="2400" dirty="0"/>
              <a:t>Q6 If your response to question 5 was "Yes" please provide a brief comment on why you value the community access to the Blue River continued…</a:t>
            </a:r>
          </a:p>
        </p:txBody>
      </p:sp>
      <p:sp>
        <p:nvSpPr>
          <p:cNvPr id="7" name="TextBox 6">
            <a:extLst>
              <a:ext uri="{FF2B5EF4-FFF2-40B4-BE49-F238E27FC236}">
                <a16:creationId xmlns:a16="http://schemas.microsoft.com/office/drawing/2014/main" id="{F5EB5FEB-3756-74E6-66BB-E4C4E8C319D3}"/>
              </a:ext>
            </a:extLst>
          </p:cNvPr>
          <p:cNvSpPr txBox="1"/>
          <p:nvPr/>
        </p:nvSpPr>
        <p:spPr>
          <a:xfrm>
            <a:off x="932696" y="1565753"/>
            <a:ext cx="10847540" cy="4401205"/>
          </a:xfrm>
          <a:prstGeom prst="rect">
            <a:avLst/>
          </a:prstGeom>
          <a:noFill/>
        </p:spPr>
        <p:txBody>
          <a:bodyPr wrap="square">
            <a:spAutoFit/>
          </a:bodyPr>
          <a:lstStyle/>
          <a:p>
            <a:pPr marL="171450" indent="-171450">
              <a:buFont typeface="Arial" panose="020B0604020202020204" pitchFamily="34" charset="0"/>
              <a:buChar char="•"/>
            </a:pPr>
            <a:r>
              <a:rPr lang="en-US" sz="2000" b="0" i="0" dirty="0">
                <a:solidFill>
                  <a:srgbClr val="333E48"/>
                </a:solidFill>
                <a:effectLst/>
                <a:latin typeface="National2"/>
              </a:rPr>
              <a:t>Having access to the Blue is something special - from fishing to boating to letting our dogs play - we're grateful for our access.</a:t>
            </a:r>
          </a:p>
          <a:p>
            <a:pPr marL="171450" indent="-171450">
              <a:buFont typeface="Arial" panose="020B0604020202020204" pitchFamily="34" charset="0"/>
              <a:buChar char="•"/>
            </a:pPr>
            <a:endParaRPr lang="en-US" sz="2000" dirty="0">
              <a:solidFill>
                <a:srgbClr val="333E48"/>
              </a:solidFill>
              <a:latin typeface="National2"/>
            </a:endParaRPr>
          </a:p>
          <a:p>
            <a:pPr marL="171450" indent="-171450">
              <a:buFont typeface="Arial" panose="020B0604020202020204" pitchFamily="34" charset="0"/>
              <a:buChar char="•"/>
            </a:pPr>
            <a:r>
              <a:rPr lang="en-US" sz="2000" b="0" i="0" dirty="0">
                <a:solidFill>
                  <a:srgbClr val="333E48"/>
                </a:solidFill>
                <a:effectLst/>
                <a:latin typeface="National2"/>
              </a:rPr>
              <a:t>I think it's great to have water access and I'm hoping to use it more now that my boys are getting bigger. Teach them to fish and go rafting with friends more.</a:t>
            </a:r>
          </a:p>
          <a:p>
            <a:pPr marL="171450" indent="-171450">
              <a:buFont typeface="Arial" panose="020B0604020202020204" pitchFamily="34" charset="0"/>
              <a:buChar char="•"/>
            </a:pPr>
            <a:endParaRPr lang="en-US" sz="2000" dirty="0">
              <a:solidFill>
                <a:srgbClr val="333E48"/>
              </a:solidFill>
              <a:latin typeface="National2"/>
            </a:endParaRPr>
          </a:p>
          <a:p>
            <a:pPr marL="171450" indent="-171450">
              <a:buFont typeface="Arial" panose="020B0604020202020204" pitchFamily="34" charset="0"/>
              <a:buChar char="•"/>
            </a:pPr>
            <a:r>
              <a:rPr lang="en-US" sz="2000" b="0" i="0" dirty="0">
                <a:solidFill>
                  <a:srgbClr val="333E48"/>
                </a:solidFill>
                <a:effectLst/>
                <a:latin typeface="National2"/>
              </a:rPr>
              <a:t>The private fishing access and not having tons of people around.</a:t>
            </a:r>
          </a:p>
          <a:p>
            <a:pPr marL="171450" indent="-171450">
              <a:buFont typeface="Arial" panose="020B0604020202020204" pitchFamily="34" charset="0"/>
              <a:buChar char="•"/>
            </a:pPr>
            <a:endParaRPr lang="en-US" sz="2000" dirty="0">
              <a:solidFill>
                <a:srgbClr val="333E48"/>
              </a:solidFill>
              <a:latin typeface="National2"/>
            </a:endParaRPr>
          </a:p>
          <a:p>
            <a:pPr marL="171450" indent="-171450">
              <a:buFont typeface="Arial" panose="020B0604020202020204" pitchFamily="34" charset="0"/>
              <a:buChar char="•"/>
            </a:pPr>
            <a:r>
              <a:rPr lang="en-US" sz="2000" b="0" i="0" dirty="0">
                <a:solidFill>
                  <a:srgbClr val="333E48"/>
                </a:solidFill>
                <a:effectLst/>
                <a:latin typeface="National2"/>
              </a:rPr>
              <a:t>The river access was what led me to focus solely on purchasing in our neighborhood. I would not be here if it weren't for the river.</a:t>
            </a:r>
          </a:p>
          <a:p>
            <a:pPr marL="171450" indent="-171450" algn="l">
              <a:buFont typeface="Arial" panose="020B0604020202020204" pitchFamily="34" charset="0"/>
              <a:buChar char="•"/>
            </a:pPr>
            <a:endParaRPr lang="en-US" sz="2000" b="0" i="0" dirty="0">
              <a:solidFill>
                <a:srgbClr val="333E48"/>
              </a:solidFill>
              <a:effectLst/>
              <a:latin typeface="National2"/>
            </a:endParaRPr>
          </a:p>
          <a:p>
            <a:pPr marL="171450" indent="-171450" algn="l">
              <a:buFont typeface="Arial" panose="020B0604020202020204" pitchFamily="34" charset="0"/>
              <a:buChar char="•"/>
            </a:pPr>
            <a:r>
              <a:rPr lang="en-US" sz="2000" b="0" i="0" dirty="0">
                <a:solidFill>
                  <a:srgbClr val="333E48"/>
                </a:solidFill>
                <a:effectLst/>
                <a:latin typeface="National2"/>
              </a:rPr>
              <a:t>My dog needs water when out and I enjoy the tranquility of being on/ at the water.</a:t>
            </a:r>
          </a:p>
          <a:p>
            <a:pPr marL="171450" indent="-171450" algn="l">
              <a:buFont typeface="Arial" panose="020B0604020202020204" pitchFamily="34" charset="0"/>
              <a:buChar char="•"/>
            </a:pPr>
            <a:endParaRPr lang="en-US" sz="2000" dirty="0">
              <a:solidFill>
                <a:srgbClr val="333E48"/>
              </a:solidFill>
              <a:latin typeface="National2"/>
            </a:endParaRPr>
          </a:p>
          <a:p>
            <a:pPr marL="171450" indent="-171450" algn="l">
              <a:buFont typeface="Arial" panose="020B0604020202020204" pitchFamily="34" charset="0"/>
              <a:buChar char="•"/>
            </a:pPr>
            <a:r>
              <a:rPr lang="en-US" sz="2000" b="0" i="0" dirty="0">
                <a:solidFill>
                  <a:srgbClr val="333E48"/>
                </a:solidFill>
                <a:effectLst/>
                <a:latin typeface="National2"/>
              </a:rPr>
              <a:t>It's sounds great. I just wish someone would give me the directions and rules so I could use it.</a:t>
            </a:r>
          </a:p>
        </p:txBody>
      </p:sp>
    </p:spTree>
    <p:extLst>
      <p:ext uri="{BB962C8B-B14F-4D97-AF65-F5344CB8AC3E}">
        <p14:creationId xmlns:p14="http://schemas.microsoft.com/office/powerpoint/2010/main" val="12432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542</Words>
  <Application>Microsoft Macintosh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National2</vt:lpstr>
      <vt:lpstr>Office Theme</vt:lpstr>
      <vt:lpstr>Blue River Metropolitan District (BVMD) River Committee River Access Survey: Usage &amp; Feedback</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River Metropolitan District (BVMD) River Committee River Access Survey: Usage &amp; Feedback</dc:title>
  <dc:creator>Ryan Walker</dc:creator>
  <cp:lastModifiedBy>Ryan Walker</cp:lastModifiedBy>
  <cp:revision>1</cp:revision>
  <dcterms:created xsi:type="dcterms:W3CDTF">2023-07-06T17:01:06Z</dcterms:created>
  <dcterms:modified xsi:type="dcterms:W3CDTF">2023-07-06T17:25:41Z</dcterms:modified>
</cp:coreProperties>
</file>